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6" r:id="rId2"/>
    <p:sldId id="264" r:id="rId3"/>
    <p:sldId id="271" r:id="rId4"/>
    <p:sldId id="272" r:id="rId5"/>
    <p:sldId id="273" r:id="rId6"/>
    <p:sldId id="358" r:id="rId7"/>
    <p:sldId id="339" r:id="rId8"/>
    <p:sldId id="342" r:id="rId9"/>
    <p:sldId id="361" r:id="rId10"/>
    <p:sldId id="363" r:id="rId11"/>
    <p:sldId id="352" r:id="rId12"/>
    <p:sldId id="344" r:id="rId13"/>
    <p:sldId id="356" r:id="rId14"/>
    <p:sldId id="314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90" d="100"/>
          <a:sy n="90" d="100"/>
        </p:scale>
        <p:origin x="-48" y="-48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14D2E-CB01-4A66-BC75-B8AB8CFB8440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C4C80-96FE-40F1-B54A-2EDBAE148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73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C4C80-96FE-40F1-B54A-2EDBAE148F3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91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735546"/>
            <a:ext cx="4038600" cy="39964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1"/>
            <a:endParaRPr lang="ru-RU" dirty="0"/>
          </a:p>
          <a:p>
            <a:pPr lvl="2"/>
            <a:r>
              <a:rPr lang="ru-RU" dirty="0"/>
              <a:t>Третий уровень</a:t>
            </a:r>
          </a:p>
          <a:p>
            <a:pPr lvl="2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735546"/>
            <a:ext cx="4038600" cy="39964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1"/>
            <a:endParaRPr lang="ru-RU" dirty="0"/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44408" y="4767264"/>
            <a:ext cx="442392" cy="27384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026" name="Picture 2" descr="C:\Users\acherny.INKERMANINT\Dropbox\Маркетинг\Презентация новая\Лого на белом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5" y="4443958"/>
            <a:ext cx="1375314" cy="6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0" y="0"/>
            <a:ext cx="9148618" cy="536442"/>
            <a:chOff x="0" y="0"/>
            <a:chExt cx="10240" cy="772"/>
          </a:xfrm>
        </p:grpSpPr>
        <p:sp>
          <p:nvSpPr>
            <p:cNvPr id="12" name="Rectangle 3"/>
            <p:cNvSpPr>
              <a:spLocks/>
            </p:cNvSpPr>
            <p:nvPr/>
          </p:nvSpPr>
          <p:spPr bwMode="auto">
            <a:xfrm>
              <a:off x="0" y="0"/>
              <a:ext cx="10240" cy="756"/>
            </a:xfrm>
            <a:prstGeom prst="rect">
              <a:avLst/>
            </a:prstGeom>
            <a:gradFill rotWithShape="0">
              <a:gsLst>
                <a:gs pos="0">
                  <a:srgbClr val="826944"/>
                </a:gs>
                <a:gs pos="517">
                  <a:srgbClr val="826944"/>
                </a:gs>
                <a:gs pos="48999">
                  <a:srgbClr val="E0BF69"/>
                </a:gs>
                <a:gs pos="100000">
                  <a:srgbClr val="826944"/>
                </a:gs>
              </a:gsLst>
              <a:path path="rect">
                <a:fillToRect l="100000" t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14136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3" name="Rectangle 4"/>
            <p:cNvSpPr>
              <a:spLocks/>
            </p:cNvSpPr>
            <p:nvPr/>
          </p:nvSpPr>
          <p:spPr bwMode="auto">
            <a:xfrm>
              <a:off x="0" y="692"/>
              <a:ext cx="10240" cy="80"/>
            </a:xfrm>
            <a:prstGeom prst="rect">
              <a:avLst/>
            </a:prstGeom>
            <a:gradFill rotWithShape="0">
              <a:gsLst>
                <a:gs pos="0">
                  <a:srgbClr val="A5AFB1"/>
                </a:gs>
                <a:gs pos="48000">
                  <a:srgbClr val="EEEFEF"/>
                </a:gs>
                <a:gs pos="100000">
                  <a:srgbClr val="A5AF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14136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  <p:sp>
          <p:nvSpPr>
            <p:cNvPr id="14" name="Rectangle 5"/>
            <p:cNvSpPr>
              <a:spLocks/>
            </p:cNvSpPr>
            <p:nvPr/>
          </p:nvSpPr>
          <p:spPr bwMode="auto">
            <a:xfrm>
              <a:off x="0" y="0"/>
              <a:ext cx="10240" cy="79"/>
            </a:xfrm>
            <a:prstGeom prst="rect">
              <a:avLst/>
            </a:prstGeom>
            <a:gradFill rotWithShape="0">
              <a:gsLst>
                <a:gs pos="0">
                  <a:srgbClr val="A5AFB1"/>
                </a:gs>
                <a:gs pos="48000">
                  <a:srgbClr val="EEEFEF"/>
                </a:gs>
                <a:gs pos="100000">
                  <a:srgbClr val="A5AFB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defTabSz="914136"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0000"/>
                </a:solidFill>
                <a:latin typeface="Arial"/>
                <a:cs typeface="Arial" pitchFamily="34" charset="0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cherny.INKERMANINT\Dropbox\Маркетинг\Презентация новая\лого на чёрн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3825875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154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268060" y="1489285"/>
            <a:ext cx="4398641" cy="2892300"/>
          </a:xfrm>
        </p:spPr>
        <p:txBody>
          <a:bodyPr>
            <a:normAutofit fontScale="85000" lnSpcReduction="20000"/>
          </a:bodyPr>
          <a:lstStyle/>
          <a:p>
            <a:r>
              <a:rPr lang="ru-RU" sz="1400" b="1" dirty="0" err="1">
                <a:cs typeface="Times New Roman" panose="02020603050405020304" pitchFamily="18" charset="0"/>
              </a:rPr>
              <a:t>Кокур</a:t>
            </a:r>
            <a:r>
              <a:rPr lang="ru-RU" sz="1400" b="1" dirty="0"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cs typeface="Times New Roman" panose="02020603050405020304" pitchFamily="18" charset="0"/>
              </a:rPr>
              <a:t>Качинский</a:t>
            </a:r>
            <a:r>
              <a:rPr lang="ru-RU" sz="1400" b="1" dirty="0">
                <a:cs typeface="Times New Roman" panose="02020603050405020304" pitchFamily="18" charset="0"/>
              </a:rPr>
              <a:t> автохтонный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 err="1">
                <a:cs typeface="Times New Roman" panose="02020603050405020304" pitchFamily="18" charset="0"/>
              </a:rPr>
              <a:t>Гурджи</a:t>
            </a:r>
            <a:r>
              <a:rPr lang="ru-RU" sz="1400" b="1" dirty="0">
                <a:cs typeface="Times New Roman" panose="02020603050405020304" pitchFamily="18" charset="0"/>
              </a:rPr>
              <a:t> по </a:t>
            </a:r>
            <a:r>
              <a:rPr lang="ru-RU" sz="1400" b="1" dirty="0" err="1">
                <a:cs typeface="Times New Roman" panose="02020603050405020304" pitchFamily="18" charset="0"/>
              </a:rPr>
              <a:t>кахетински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err="1">
                <a:cs typeface="Times New Roman" panose="02020603050405020304" pitchFamily="18" charset="0"/>
              </a:rPr>
              <a:t>Эльвиадо</a:t>
            </a:r>
            <a:r>
              <a:rPr lang="ru-RU" sz="1400" b="1">
                <a:cs typeface="Times New Roman" panose="02020603050405020304" pitchFamily="18" charset="0"/>
              </a:rPr>
              <a:t> Инкерман</a:t>
            </a:r>
          </a:p>
          <a:p>
            <a:endParaRPr lang="ru-RU" sz="1400" b="1">
              <a:cs typeface="Times New Roman" panose="02020603050405020304" pitchFamily="18" charset="0"/>
            </a:endParaRPr>
          </a:p>
          <a:p>
            <a:r>
              <a:rPr lang="ru-RU" sz="1400" b="1">
                <a:cs typeface="Times New Roman" panose="02020603050405020304" pitchFamily="18" charset="0"/>
              </a:rPr>
              <a:t>Рислинг Крымский классический </a:t>
            </a:r>
          </a:p>
          <a:p>
            <a:endParaRPr lang="ru-RU" sz="1400" b="1">
              <a:cs typeface="Times New Roman" panose="02020603050405020304" pitchFamily="18" charset="0"/>
            </a:endParaRPr>
          </a:p>
          <a:p>
            <a:r>
              <a:rPr lang="ru-RU" sz="1400" b="1">
                <a:cs typeface="Times New Roman" panose="02020603050405020304" pitchFamily="18" charset="0"/>
              </a:rPr>
              <a:t>Пино Нуар Крымский классический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 err="1">
                <a:cs typeface="Times New Roman" panose="02020603050405020304" pitchFamily="18" charset="0"/>
              </a:rPr>
              <a:t>Инджи</a:t>
            </a:r>
            <a:r>
              <a:rPr lang="ru-RU" sz="1400" b="1" dirty="0">
                <a:cs typeface="Times New Roman" panose="02020603050405020304" pitchFamily="18" charset="0"/>
              </a:rPr>
              <a:t> авторский купаж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Каберне Крымское классическое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Саперави Крымское классическое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КОЛЛЕКЦИЯ ЭРИТАЖ 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933046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8</a:t>
            </a:r>
            <a:r>
              <a:rPr lang="ru-RU" b="1"/>
              <a:t> </a:t>
            </a:r>
            <a:r>
              <a:rPr lang="ru-RU" b="1" dirty="0"/>
              <a:t>сухих вин географического наименования:</a:t>
            </a:r>
          </a:p>
        </p:txBody>
      </p:sp>
      <p:pic>
        <p:nvPicPr>
          <p:cNvPr id="11267" name="Picture 3" descr="C:\Users\acherny.INKERMANINT\Desktop\Коку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92252"/>
            <a:ext cx="1026761" cy="432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cherny.INKERMANINT\Desktop\Индж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78" y="1011591"/>
            <a:ext cx="994427" cy="430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cherny.INKERMANINT\Desktop\Каберн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025760"/>
            <a:ext cx="991153" cy="429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528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33399" y="1407642"/>
            <a:ext cx="3966593" cy="30363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err="1">
              <a:cs typeface="Times New Roman" panose="02020603050405020304" pitchFamily="18" charset="0"/>
            </a:endParaRPr>
          </a:p>
          <a:p>
            <a:r>
              <a:rPr lang="ru-RU" sz="1500" b="1" err="1">
                <a:cs typeface="Times New Roman" panose="02020603050405020304" pitchFamily="18" charset="0"/>
              </a:rPr>
              <a:t>Ркацители</a:t>
            </a:r>
            <a:r>
              <a:rPr lang="ru-RU" sz="1500" b="1">
                <a:cs typeface="Times New Roman" panose="02020603050405020304" pitchFamily="18" charset="0"/>
              </a:rPr>
              <a:t> Инкерман</a:t>
            </a:r>
          </a:p>
          <a:p>
            <a:endParaRPr lang="ru-RU" sz="1500" b="1">
              <a:cs typeface="Times New Roman" panose="02020603050405020304" pitchFamily="18" charset="0"/>
            </a:endParaRPr>
          </a:p>
          <a:p>
            <a:r>
              <a:rPr lang="ru-RU" sz="1500" b="1">
                <a:cs typeface="Times New Roman" panose="02020603050405020304" pitchFamily="18" charset="0"/>
              </a:rPr>
              <a:t>Рислинг Инкерман</a:t>
            </a:r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r>
              <a:rPr lang="ru-RU" sz="1500" b="1" dirty="0">
                <a:cs typeface="Times New Roman" panose="02020603050405020304" pitchFamily="18" charset="0"/>
              </a:rPr>
              <a:t>Каберне </a:t>
            </a:r>
            <a:r>
              <a:rPr lang="ru-RU" sz="1500" b="1" dirty="0" err="1">
                <a:cs typeface="Times New Roman" panose="02020603050405020304" pitchFamily="18" charset="0"/>
              </a:rPr>
              <a:t>Инкерман</a:t>
            </a:r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r>
              <a:rPr lang="ru-RU" sz="1500" b="1" dirty="0">
                <a:cs typeface="Times New Roman" panose="02020603050405020304" pitchFamily="18" charset="0"/>
              </a:rPr>
              <a:t>Саперави </a:t>
            </a:r>
            <a:r>
              <a:rPr lang="ru-RU" sz="1500" b="1" dirty="0" err="1">
                <a:cs typeface="Times New Roman" panose="02020603050405020304" pitchFamily="18" charset="0"/>
              </a:rPr>
              <a:t>Инкерман</a:t>
            </a:r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КОЛЛЕКЦИЯ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SPECIAL RESERVE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 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740" y="883700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/>
              <a:t>4 сортовых </a:t>
            </a:r>
            <a:r>
              <a:rPr lang="ru-RU" b="1" dirty="0"/>
              <a:t>сухих выдержанных вина географического наименования: </a:t>
            </a:r>
          </a:p>
          <a:p>
            <a:r>
              <a:rPr lang="ru-RU" b="1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29407"/>
            <a:ext cx="959750" cy="377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29405"/>
            <a:ext cx="1033111" cy="38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319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acherny.INKERMANINT\Desktop\рисли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92978"/>
            <a:ext cx="1788921" cy="412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33399" y="1407642"/>
            <a:ext cx="4398641" cy="2892300"/>
          </a:xfrm>
        </p:spPr>
        <p:txBody>
          <a:bodyPr>
            <a:normAutofit/>
          </a:bodyPr>
          <a:lstStyle/>
          <a:p>
            <a:r>
              <a:rPr lang="ru-RU" sz="1400" b="1" dirty="0" err="1">
                <a:cs typeface="Times New Roman" panose="02020603050405020304" pitchFamily="18" charset="0"/>
              </a:rPr>
              <a:t>Шардоне</a:t>
            </a:r>
            <a:r>
              <a:rPr lang="ru-RU" sz="1400" b="1" dirty="0"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cs typeface="Times New Roman" panose="02020603050405020304" pitchFamily="18" charset="0"/>
              </a:rPr>
              <a:t>Инкерман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Рислинг </a:t>
            </a:r>
            <a:r>
              <a:rPr lang="ru-RU" sz="1400" b="1" dirty="0" err="1">
                <a:cs typeface="Times New Roman" panose="02020603050405020304" pitchFamily="18" charset="0"/>
              </a:rPr>
              <a:t>Инкерман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Мускат </a:t>
            </a:r>
            <a:r>
              <a:rPr lang="ru-RU" sz="1400" b="1" dirty="0" err="1">
                <a:cs typeface="Times New Roman" panose="02020603050405020304" pitchFamily="18" charset="0"/>
              </a:rPr>
              <a:t>Инкерман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 err="1">
                <a:cs typeface="Times New Roman" panose="02020603050405020304" pitchFamily="18" charset="0"/>
              </a:rPr>
              <a:t>Пино</a:t>
            </a:r>
            <a:r>
              <a:rPr lang="ru-RU" sz="1400" b="1" dirty="0">
                <a:cs typeface="Times New Roman" panose="02020603050405020304" pitchFamily="18" charset="0"/>
              </a:rPr>
              <a:t> Нуар </a:t>
            </a:r>
            <a:r>
              <a:rPr lang="ru-RU" sz="1400" b="1" dirty="0" err="1">
                <a:cs typeface="Times New Roman" panose="02020603050405020304" pitchFamily="18" charset="0"/>
              </a:rPr>
              <a:t>Инкерман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Каберне </a:t>
            </a:r>
            <a:r>
              <a:rPr lang="ru-RU" sz="1400" b="1" dirty="0" err="1">
                <a:cs typeface="Times New Roman" panose="02020603050405020304" pitchFamily="18" charset="0"/>
              </a:rPr>
              <a:t>Инкерман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Саперави </a:t>
            </a:r>
            <a:r>
              <a:rPr lang="ru-RU" sz="1400" b="1" dirty="0" err="1">
                <a:cs typeface="Times New Roman" panose="02020603050405020304" pitchFamily="18" charset="0"/>
              </a:rPr>
              <a:t>Инкерман</a:t>
            </a:r>
            <a:endParaRPr lang="ru-RU" sz="14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КОЛЛЕКЦИЯ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WINEMAKERS SELECTION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 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250" y="759788"/>
            <a:ext cx="7058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7 </a:t>
            </a:r>
            <a:r>
              <a:rPr lang="ru-RU" b="1" dirty="0" err="1"/>
              <a:t>терруарных</a:t>
            </a:r>
            <a:r>
              <a:rPr lang="ru-RU" b="1" dirty="0"/>
              <a:t> вин с европейской </a:t>
            </a:r>
            <a:r>
              <a:rPr lang="ru-RU" b="1" dirty="0" err="1"/>
              <a:t>органолептикой</a:t>
            </a:r>
            <a:r>
              <a:rPr lang="ru-RU" b="1" dirty="0"/>
              <a:t>:</a:t>
            </a:r>
          </a:p>
        </p:txBody>
      </p:sp>
      <p:pic>
        <p:nvPicPr>
          <p:cNvPr id="9221" name="Picture 5" descr="C:\Users\acherny.INKERMANINT\Desktop\каберне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792978"/>
            <a:ext cx="1793860" cy="41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acherny.INKERMANINT\Desktop\ПиноНуар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20" y="792978"/>
            <a:ext cx="1788922" cy="412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79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33399" y="1407642"/>
            <a:ext cx="3966593" cy="30363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err="1">
              <a:cs typeface="Times New Roman" panose="02020603050405020304" pitchFamily="18" charset="0"/>
            </a:endParaRPr>
          </a:p>
          <a:p>
            <a:r>
              <a:rPr lang="ru-RU" sz="1500" b="1" dirty="0">
                <a:cs typeface="Times New Roman" panose="02020603050405020304" pitchFamily="18" charset="0"/>
              </a:rPr>
              <a:t>Севастополь</a:t>
            </a: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r>
              <a:rPr lang="ru-RU" sz="1500" b="1" dirty="0">
                <a:cs typeface="Times New Roman" panose="02020603050405020304" pitchFamily="18" charset="0"/>
              </a:rPr>
              <a:t>Портвейн белый Крымский</a:t>
            </a: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r>
              <a:rPr lang="ru-RU" sz="1500" b="1" dirty="0">
                <a:cs typeface="Times New Roman" panose="02020603050405020304" pitchFamily="18" charset="0"/>
              </a:rPr>
              <a:t>Портвейн красный Крымский</a:t>
            </a: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5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КОЛЛЕКЦИЯ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PORTO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 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915566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 классических портвейна: </a:t>
            </a:r>
          </a:p>
        </p:txBody>
      </p:sp>
      <p:pic>
        <p:nvPicPr>
          <p:cNvPr id="4098" name="Picture 2" descr="C:\Users\acherny.INKERMANINT\Desktop\Портвейн белый крымски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097429"/>
            <a:ext cx="913252" cy="356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cherny.INKERMANINT\Desktop\Севастополь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00232"/>
            <a:ext cx="912533" cy="35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cherny.INKERMANINT\Desktop\Портвейн красный крымски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966" y="1097429"/>
            <a:ext cx="912534" cy="35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747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cherny.INKERMANINT\Dropbox\Маркетинг\Презентация новая\лого на чёрн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5486"/>
            <a:ext cx="3825875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57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77"/>
            <a:ext cx="9144000" cy="517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cherny.INKERMANINT\Dropbox\Маркетинг\Презентация новая\лого на чёрн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67494"/>
            <a:ext cx="2145207" cy="11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629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735546"/>
            <a:ext cx="4038600" cy="3564396"/>
          </a:xfrm>
        </p:spPr>
        <p:txBody>
          <a:bodyPr>
            <a:normAutofit/>
          </a:bodyPr>
          <a:lstStyle/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3000 га собственных виноградников в уникальных </a:t>
            </a:r>
            <a:r>
              <a:rPr lang="ru-RU" sz="1400" b="1" dirty="0" err="1">
                <a:cs typeface="Times New Roman" panose="02020603050405020304" pitchFamily="18" charset="0"/>
              </a:rPr>
              <a:t>терруарах</a:t>
            </a:r>
            <a:r>
              <a:rPr lang="ru-RU" sz="1400" b="1" dirty="0">
                <a:cs typeface="Times New Roman" panose="02020603050405020304" pitchFamily="18" charset="0"/>
              </a:rPr>
              <a:t> Юго- Западного побережья Крыма</a:t>
            </a:r>
          </a:p>
          <a:p>
            <a:r>
              <a:rPr lang="ru-RU" sz="1400" b="1" dirty="0" err="1">
                <a:cs typeface="Times New Roman" panose="02020603050405020304" pitchFamily="18" charset="0"/>
              </a:rPr>
              <a:t>Качинская</a:t>
            </a:r>
            <a:r>
              <a:rPr lang="ru-RU" sz="1400" b="1" dirty="0">
                <a:cs typeface="Times New Roman" panose="02020603050405020304" pitchFamily="18" charset="0"/>
              </a:rPr>
              <a:t> долина</a:t>
            </a:r>
          </a:p>
          <a:p>
            <a:r>
              <a:rPr lang="ru-RU" sz="1400" b="1" dirty="0" err="1">
                <a:cs typeface="Times New Roman" panose="02020603050405020304" pitchFamily="18" charset="0"/>
              </a:rPr>
              <a:t>Альминская</a:t>
            </a:r>
            <a:r>
              <a:rPr lang="ru-RU" sz="1400" b="1" dirty="0">
                <a:cs typeface="Times New Roman" panose="02020603050405020304" pitchFamily="18" charset="0"/>
              </a:rPr>
              <a:t> долина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Европейские и автохтонные сорта винограда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Ежегодная посадка собственных виноградников – 100 – 150 га</a:t>
            </a:r>
          </a:p>
          <a:p>
            <a:endParaRPr lang="ru-RU" sz="1600" dirty="0"/>
          </a:p>
          <a:p>
            <a:pPr lvl="1"/>
            <a:endParaRPr lang="ru-RU" dirty="0"/>
          </a:p>
          <a:p>
            <a:endParaRPr lang="ru-RU" dirty="0"/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INKERMAN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 виноградники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27532"/>
            <a:ext cx="3456384" cy="20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acherny.INKERMANINT\Desktop\KARP66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7774"/>
            <a:ext cx="3456384" cy="227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72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735545"/>
            <a:ext cx="4038600" cy="3780421"/>
          </a:xfrm>
        </p:spPr>
        <p:txBody>
          <a:bodyPr>
            <a:normAutofit/>
          </a:bodyPr>
          <a:lstStyle/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Ультрасовременный завод по переработке винограда и производству вина, оснащенный по последнему слову винодельческой техники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Инновационный контроль качества винограда и вина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Винодельческое оборудование ведущих французских и итальянских производителей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600" dirty="0"/>
          </a:p>
          <a:p>
            <a:pPr lvl="1"/>
            <a:endParaRPr lang="ru-RU" dirty="0"/>
          </a:p>
          <a:p>
            <a:endParaRPr lang="ru-RU" dirty="0"/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INKERMAN - 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инновации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803588"/>
            <a:ext cx="3517973" cy="187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715766"/>
            <a:ext cx="3517973" cy="205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65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735545"/>
            <a:ext cx="4038600" cy="3780421"/>
          </a:xfrm>
        </p:spPr>
        <p:txBody>
          <a:bodyPr>
            <a:normAutofit fontScale="25000" lnSpcReduction="20000"/>
          </a:bodyPr>
          <a:lstStyle/>
          <a:p>
            <a:endParaRPr lang="ru-RU" sz="29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600" b="1" dirty="0">
              <a:cs typeface="Times New Roman" panose="02020603050405020304" pitchFamily="18" charset="0"/>
            </a:endParaRPr>
          </a:p>
          <a:p>
            <a:r>
              <a:rPr lang="ru-RU" sz="5600" b="1" dirty="0">
                <a:cs typeface="Times New Roman" panose="02020603050405020304" pitchFamily="18" charset="0"/>
              </a:rPr>
              <a:t>Площадь винных галерей 55 000 м2 </a:t>
            </a:r>
          </a:p>
          <a:p>
            <a:endParaRPr lang="ru-RU" sz="5600" b="1" dirty="0">
              <a:cs typeface="Times New Roman" panose="02020603050405020304" pitchFamily="18" charset="0"/>
            </a:endParaRPr>
          </a:p>
          <a:p>
            <a:r>
              <a:rPr lang="ru-RU" sz="5600" b="1" dirty="0">
                <a:cs typeface="Times New Roman" panose="02020603050405020304" pitchFamily="18" charset="0"/>
              </a:rPr>
              <a:t>Идеальные условия выдержки вина -  постоянная температура 15 °C и оптимальная влажность 85%</a:t>
            </a:r>
          </a:p>
          <a:p>
            <a:endParaRPr lang="ru-RU" sz="5600" b="1" dirty="0">
              <a:cs typeface="Times New Roman" panose="02020603050405020304" pitchFamily="18" charset="0"/>
            </a:endParaRPr>
          </a:p>
          <a:p>
            <a:r>
              <a:rPr lang="ru-RU" sz="5600" b="1" dirty="0">
                <a:cs typeface="Times New Roman" panose="02020603050405020304" pitchFamily="18" charset="0"/>
              </a:rPr>
              <a:t>Широкая гамма дубовой тары: буты, бочки из кавказского дуба, бочки из французского дуба</a:t>
            </a:r>
          </a:p>
          <a:p>
            <a:pPr marL="0" indent="0">
              <a:buNone/>
            </a:pPr>
            <a:endParaRPr lang="ru-RU" sz="5600" b="1" dirty="0">
              <a:cs typeface="Times New Roman" panose="02020603050405020304" pitchFamily="18" charset="0"/>
            </a:endParaRPr>
          </a:p>
          <a:p>
            <a:r>
              <a:rPr lang="ru-RU" sz="5600" b="1" dirty="0">
                <a:cs typeface="Times New Roman" panose="02020603050405020304" pitchFamily="18" charset="0"/>
              </a:rPr>
              <a:t>За свою история существования вина INKERMAN завоевали 16 кубков Гран-При, 135 золотых, 59 серебряных и 12 бронзовых медалей международных конкурсов и выставок</a:t>
            </a:r>
          </a:p>
          <a:p>
            <a:pPr marL="0" indent="0">
              <a:buNone/>
            </a:pPr>
            <a:endParaRPr lang="ru-RU" sz="56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600" b="1" dirty="0">
              <a:cs typeface="Times New Roman" panose="02020603050405020304" pitchFamily="18" charset="0"/>
            </a:endParaRPr>
          </a:p>
          <a:p>
            <a:endParaRPr lang="ru-RU" sz="2900" b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9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INKERMAN – 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классическое виноделие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9542"/>
            <a:ext cx="3528392" cy="201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7774"/>
            <a:ext cx="3528392" cy="208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380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33399" y="1407642"/>
            <a:ext cx="3966593" cy="30363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err="1">
              <a:cs typeface="Times New Roman" panose="02020603050405020304" pitchFamily="18" charset="0"/>
            </a:endParaRPr>
          </a:p>
          <a:p>
            <a:r>
              <a:rPr lang="ru-RU" sz="1500" b="1" dirty="0" err="1">
                <a:cs typeface="Times New Roman" panose="02020603050405020304" pitchFamily="18" charset="0"/>
              </a:rPr>
              <a:t>Брют</a:t>
            </a:r>
            <a:r>
              <a:rPr lang="ru-RU" sz="1500" b="1" dirty="0"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cs typeface="Times New Roman" panose="02020603050405020304" pitchFamily="18" charset="0"/>
              </a:rPr>
              <a:t>Инкерман</a:t>
            </a:r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r>
              <a:rPr lang="ru-RU" sz="1500" b="1" dirty="0">
                <a:cs typeface="Times New Roman" panose="02020603050405020304" pitchFamily="18" charset="0"/>
              </a:rPr>
              <a:t>Полусладкое белое </a:t>
            </a:r>
            <a:r>
              <a:rPr lang="ru-RU" sz="1500" b="1" dirty="0" err="1">
                <a:cs typeface="Times New Roman" panose="02020603050405020304" pitchFamily="18" charset="0"/>
              </a:rPr>
              <a:t>Инкерман</a:t>
            </a:r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r>
              <a:rPr lang="ru-RU" sz="1500" b="1" dirty="0">
                <a:cs typeface="Times New Roman" panose="02020603050405020304" pitchFamily="18" charset="0"/>
              </a:rPr>
              <a:t>Полусладкое розовое </a:t>
            </a:r>
            <a:r>
              <a:rPr lang="ru-RU" sz="1500" b="1" dirty="0" err="1">
                <a:cs typeface="Times New Roman" panose="02020603050405020304" pitchFamily="18" charset="0"/>
              </a:rPr>
              <a:t>Инкерман</a:t>
            </a:r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r>
              <a:rPr lang="ru-RU" sz="1500" b="1" dirty="0">
                <a:cs typeface="Times New Roman" panose="02020603050405020304" pitchFamily="18" charset="0"/>
              </a:rPr>
              <a:t>Полусладкое белое Мускат </a:t>
            </a:r>
            <a:r>
              <a:rPr lang="ru-RU" sz="1500" b="1" dirty="0" err="1">
                <a:cs typeface="Times New Roman" panose="02020603050405020304" pitchFamily="18" charset="0"/>
              </a:rPr>
              <a:t>Инкерман</a:t>
            </a:r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5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КОЛЛЕКЦИЯ ИГРИСТЫХ ВИН 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843558"/>
            <a:ext cx="403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Брют</a:t>
            </a:r>
            <a:r>
              <a:rPr lang="ru-RU" b="1" dirty="0"/>
              <a:t> и 3 полусладких игристых вина: </a:t>
            </a:r>
          </a:p>
        </p:txBody>
      </p:sp>
      <p:pic>
        <p:nvPicPr>
          <p:cNvPr id="3074" name="Picture 2" descr="C:\Users\acherny.INKERMANINT\Desktop\Брю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03" y="1076688"/>
            <a:ext cx="1215444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cherny.INKERMANINT\Desktop\Мускатное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36" y="1076688"/>
            <a:ext cx="1215444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cherny.INKERMANINT\Desktop\Розово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40" y="1059566"/>
            <a:ext cx="1221052" cy="37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75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33400" y="1407642"/>
            <a:ext cx="4038600" cy="2892300"/>
          </a:xfrm>
        </p:spPr>
        <p:txBody>
          <a:bodyPr>
            <a:normAutofit/>
          </a:bodyPr>
          <a:lstStyle/>
          <a:p>
            <a:r>
              <a:rPr lang="ru-RU" sz="1400" b="1" dirty="0">
                <a:cs typeface="Times New Roman" panose="02020603050405020304" pitchFamily="18" charset="0"/>
              </a:rPr>
              <a:t>Стабильное качество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Традиции классического виноделия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Выраженный аромат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Сбалансированный вкус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Выдержка в дубовых бутах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КЛАССИЧЕСКАЯ КОЛЛЕКЦИЯ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949470"/>
            <a:ext cx="2348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Уникальность:</a:t>
            </a:r>
          </a:p>
        </p:txBody>
      </p:sp>
      <p:pic>
        <p:nvPicPr>
          <p:cNvPr id="1026" name="Picture 2" descr="C:\Users\acherny\Desktop\Cloud Mail.Ru\Имиджи\КК\2018\PNG\Алигот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22036"/>
            <a:ext cx="928022" cy="3620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herny\Desktop\Cloud Mail.Ru\Имиджи\КК\2018\PNG\Жемчужи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49469"/>
            <a:ext cx="920990" cy="35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herny\Desktop\Cloud Mail.Ru\Имиджи\КК\2018\PNG\Древний Херсонес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77679"/>
            <a:ext cx="911969" cy="356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66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cherny.INKERMANINT\Desktop\Каберне Совиньон по-белому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40" y="880276"/>
            <a:ext cx="1086677" cy="412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cherny.INKERMANINT\Desktop\Трамин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49" y="843558"/>
            <a:ext cx="1333266" cy="419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33400" y="1407642"/>
            <a:ext cx="4038600" cy="2892300"/>
          </a:xfrm>
        </p:spPr>
        <p:txBody>
          <a:bodyPr>
            <a:normAutofit/>
          </a:bodyPr>
          <a:lstStyle/>
          <a:p>
            <a:r>
              <a:rPr lang="ru-RU" sz="1400" b="1" dirty="0" err="1">
                <a:cs typeface="Times New Roman" panose="02020603050405020304" pitchFamily="18" charset="0"/>
              </a:rPr>
              <a:t>Шардоне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Совиньон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 err="1">
                <a:cs typeface="Times New Roman" panose="02020603050405020304" pitchFamily="18" charset="0"/>
              </a:rPr>
              <a:t>Траминер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Каберне- Совиньон по белому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Каберне- Совиньон</a:t>
            </a: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КОЛЛЕКЦИЯ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SEVRE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949470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5 вин Севастопольского </a:t>
            </a:r>
            <a:r>
              <a:rPr lang="ru-RU" b="1" dirty="0" err="1"/>
              <a:t>терруара</a:t>
            </a:r>
            <a:r>
              <a:rPr lang="ru-RU" b="1" dirty="0"/>
              <a:t>:</a:t>
            </a:r>
          </a:p>
        </p:txBody>
      </p:sp>
      <p:pic>
        <p:nvPicPr>
          <p:cNvPr id="8196" name="Picture 4" descr="C:\Users\acherny.INKERMANINT\Desktop\Каберне Совиньон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092" y="880276"/>
            <a:ext cx="1280553" cy="41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969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33399" y="1407642"/>
            <a:ext cx="4038601" cy="2892300"/>
          </a:xfrm>
        </p:spPr>
        <p:txBody>
          <a:bodyPr>
            <a:normAutofit/>
          </a:bodyPr>
          <a:lstStyle/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 err="1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Жемчужина </a:t>
            </a:r>
            <a:r>
              <a:rPr lang="ru-RU" sz="1400" b="1" dirty="0" err="1">
                <a:cs typeface="Times New Roman" panose="02020603050405020304" pitchFamily="18" charset="0"/>
              </a:rPr>
              <a:t>Инкермана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r>
              <a:rPr lang="ru-RU" sz="1400" b="1" dirty="0">
                <a:cs typeface="Times New Roman" panose="02020603050405020304" pitchFamily="18" charset="0"/>
              </a:rPr>
              <a:t>Каберне </a:t>
            </a:r>
            <a:r>
              <a:rPr lang="ru-RU" sz="1400" b="1" dirty="0" err="1">
                <a:cs typeface="Times New Roman" panose="02020603050405020304" pitchFamily="18" charset="0"/>
              </a:rPr>
              <a:t>Качинское</a:t>
            </a:r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  <a:p>
            <a:endParaRPr lang="ru-RU" sz="1400" b="1" dirty="0">
              <a:cs typeface="Times New Roman" panose="02020603050405020304" pitchFamily="18" charset="0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626051" y="49777"/>
            <a:ext cx="7891898" cy="3857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marL="35564" algn="ctr" defTabSz="914044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КОЛЛЕКЦИЯ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GRAND RESERVE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Arial Black" charset="0"/>
              </a:rPr>
              <a:t> 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 Black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04067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 вина длительной бочковой выдержки: </a:t>
            </a:r>
          </a:p>
        </p:txBody>
      </p:sp>
      <p:pic>
        <p:nvPicPr>
          <p:cNvPr id="1026" name="Picture 2" descr="C:\Users\acherny.INKERMANINT\Desktop\Жемчужина инкерма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808842"/>
            <a:ext cx="1803493" cy="416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herny.INKERMANINT\Desktop\Каберне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82837"/>
            <a:ext cx="1836936" cy="42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64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294</Words>
  <Application>Microsoft Office PowerPoint</Application>
  <PresentationFormat>Экран (16:9)</PresentationFormat>
  <Paragraphs>139</Paragraphs>
  <Slides>14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Чёрный Александр Николаевич</dc:creator>
  <cp:lastModifiedBy>Филиппова Юлия Александровна</cp:lastModifiedBy>
  <cp:revision>158</cp:revision>
  <dcterms:created xsi:type="dcterms:W3CDTF">2017-03-06T10:37:23Z</dcterms:created>
  <dcterms:modified xsi:type="dcterms:W3CDTF">2020-01-20T07:42:48Z</dcterms:modified>
</cp:coreProperties>
</file>